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23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"/>
  </p:notesMasterIdLst>
  <p:sldIdLst>
    <p:sldId id="274" r:id="rId3"/>
    <p:sldId id="256" r:id="rId4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x="12192000" cy="6858000"/>
  <p:notesSz cx="6858000" cy="9144000"/>
  <p:embeddedFontLst>
    <p:embeddedFont>
      <p:font typeface="Calibri" panose="020F0502020204030204"/>
      <p:regular r:id="rId24"/>
      <p:bold r:id="rId25"/>
      <p:italic r:id="rId26"/>
      <p:boldItalic r:id="rId27"/>
    </p:embeddedFont>
    <p:embeddedFont>
      <p:font typeface="Playfair Display" panose="00000500000000000000"/>
      <p:regular r:id="rId28"/>
      <p:bold r:id="rId29"/>
      <p:italic r:id="rId30"/>
      <p:boldItalic r:id="rId31"/>
    </p:embeddedFont>
    <p:embeddedFont>
      <p:font typeface="Poppins Light" panose="00000400000000000000" pitchFamily="2" charset="0"/>
      <p:regular r:id="rId32"/>
      <p:bold r:id="rId33"/>
      <p:italic r:id="rId34"/>
      <p:boldItalic r:id="rId35"/>
    </p:embeddedFont>
    <p:embeddedFont>
      <p:font typeface="Poppins Light" panose="00000400000000000000"/>
      <p:regular r:id="rId36"/>
      <p:bold r:id="rId37"/>
      <p:italic r:id="rId38"/>
      <p:boldItalic r:id="rId39"/>
    </p:embeddedFont>
    <p:embeddedFont>
      <p:font typeface="Poppins" panose="00000500000000000000"/>
      <p:regular r:id="rId40"/>
      <p:bold r:id="rId41"/>
      <p:italic r:id="rId42"/>
      <p:boldItalic r:id="rId43"/>
    </p:embeddedFont>
    <p:embeddedFont>
      <p:font typeface="Poppins SemiBold" panose="00000500000000000000"/>
      <p:regular r:id="rId44"/>
      <p:bold r:id="rId45"/>
      <p: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000000"/>
          </p15:clr>
        </p15:guide>
        <p15:guide id="2" pos="2880" userDrawn="1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6331"/>
    <a:srgbClr val="7F98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66" d="100"/>
          <a:sy n="66" d="100"/>
        </p:scale>
        <p:origin x="216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6" Type="http://schemas.openxmlformats.org/officeDocument/2006/relationships/font" Target="fonts/font23.fntdata"/><Relationship Id="rId45" Type="http://schemas.openxmlformats.org/officeDocument/2006/relationships/font" Target="fonts/font22.fntdata"/><Relationship Id="rId44" Type="http://schemas.openxmlformats.org/officeDocument/2006/relationships/font" Target="fonts/font21.fntdata"/><Relationship Id="rId43" Type="http://schemas.openxmlformats.org/officeDocument/2006/relationships/font" Target="fonts/font20.fntdata"/><Relationship Id="rId42" Type="http://schemas.openxmlformats.org/officeDocument/2006/relationships/font" Target="fonts/font19.fntdata"/><Relationship Id="rId41" Type="http://schemas.openxmlformats.org/officeDocument/2006/relationships/font" Target="fonts/font18.fntdata"/><Relationship Id="rId40" Type="http://schemas.openxmlformats.org/officeDocument/2006/relationships/font" Target="fonts/font17.fntdata"/><Relationship Id="rId4" Type="http://schemas.openxmlformats.org/officeDocument/2006/relationships/slide" Target="slides/slide2.xml"/><Relationship Id="rId39" Type="http://schemas.openxmlformats.org/officeDocument/2006/relationships/font" Target="fonts/font16.fntdata"/><Relationship Id="rId38" Type="http://schemas.openxmlformats.org/officeDocument/2006/relationships/font" Target="fonts/font15.fntdata"/><Relationship Id="rId37" Type="http://schemas.openxmlformats.org/officeDocument/2006/relationships/font" Target="fonts/font14.fntdata"/><Relationship Id="rId36" Type="http://schemas.openxmlformats.org/officeDocument/2006/relationships/font" Target="fonts/font13.fntdata"/><Relationship Id="rId35" Type="http://schemas.openxmlformats.org/officeDocument/2006/relationships/font" Target="fonts/font12.fntdata"/><Relationship Id="rId34" Type="http://schemas.openxmlformats.org/officeDocument/2006/relationships/font" Target="fonts/font11.fntdata"/><Relationship Id="rId33" Type="http://schemas.openxmlformats.org/officeDocument/2006/relationships/font" Target="fonts/font10.fntdata"/><Relationship Id="rId32" Type="http://schemas.openxmlformats.org/officeDocument/2006/relationships/font" Target="fonts/font9.fntdata"/><Relationship Id="rId31" Type="http://schemas.openxmlformats.org/officeDocument/2006/relationships/font" Target="fonts/font8.fntdata"/><Relationship Id="rId30" Type="http://schemas.openxmlformats.org/officeDocument/2006/relationships/font" Target="fonts/font7.fntdata"/><Relationship Id="rId3" Type="http://schemas.openxmlformats.org/officeDocument/2006/relationships/slide" Target="slides/slide1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0" name="Google Shape;20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8" name="Google Shape;20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1" name="Google Shape;22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4" name="Google Shape;23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6" name="Google Shape;25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9" name="Google Shape;26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9" name="Google Shape;2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4" name="Google Shape;14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2" name="Google Shape;15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0" name="Google Shape;17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7" name="Google Shape;18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 panose="020F0502020204030204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9.png"/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0" Type="http://schemas.openxmlformats.org/officeDocument/2006/relationships/notesSlide" Target="../notesSlides/notesSlide13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4;p13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4;p14"/>
          <p:cNvSpPr txBox="1"/>
          <p:nvPr/>
        </p:nvSpPr>
        <p:spPr>
          <a:xfrm>
            <a:off x="2775585" y="1021628"/>
            <a:ext cx="664083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rgbClr val="020901"/>
                </a:solidFill>
                <a:latin typeface="Playfair Display" panose="00000500000000000000"/>
                <a:sym typeface="Playfair Display" panose="00000500000000000000"/>
              </a:rPr>
              <a:t>AICT Lab Final Project</a:t>
            </a:r>
            <a:endParaRPr dirty="0"/>
          </a:p>
        </p:txBody>
      </p:sp>
      <p:sp>
        <p:nvSpPr>
          <p:cNvPr id="5" name="Google Shape;106;p15"/>
          <p:cNvSpPr txBox="1"/>
          <p:nvPr/>
        </p:nvSpPr>
        <p:spPr>
          <a:xfrm>
            <a:off x="2775585" y="3726248"/>
            <a:ext cx="263032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20901"/>
                </a:solidFill>
                <a:latin typeface="Playfair Display" panose="00000500000000000000"/>
                <a:sym typeface="Playfair Display" panose="00000500000000000000"/>
              </a:rPr>
              <a:t>Presented By:</a:t>
            </a:r>
            <a:endParaRPr lang="en-US" sz="2800" dirty="0"/>
          </a:p>
        </p:txBody>
      </p:sp>
      <p:sp>
        <p:nvSpPr>
          <p:cNvPr id="6" name="Google Shape;106;p15"/>
          <p:cNvSpPr txBox="1"/>
          <p:nvPr/>
        </p:nvSpPr>
        <p:spPr>
          <a:xfrm>
            <a:off x="5386132" y="3350202"/>
            <a:ext cx="3692000" cy="1538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4A6331"/>
                </a:solidFill>
                <a:latin typeface="Poppins Light" panose="00000400000000000000" pitchFamily="2" charset="0"/>
                <a:cs typeface="Poppins Light" panose="00000400000000000000" pitchFamily="2" charset="0"/>
                <a:sym typeface="Playfair Display" panose="00000500000000000000"/>
              </a:rPr>
              <a:t>Muhammad Faizan  -  11</a:t>
            </a:r>
            <a:endParaRPr lang="en-US" sz="2000" dirty="0">
              <a:solidFill>
                <a:srgbClr val="4A6331"/>
              </a:solidFill>
              <a:latin typeface="Poppins Light" panose="00000400000000000000" pitchFamily="2" charset="0"/>
              <a:cs typeface="Poppins Light" panose="00000400000000000000" pitchFamily="2" charset="0"/>
              <a:sym typeface="Playfair Display" panose="0000050000000000000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4A6331"/>
                </a:solidFill>
                <a:latin typeface="Poppins Light" panose="00000400000000000000" pitchFamily="2" charset="0"/>
                <a:cs typeface="Poppins Light" panose="00000400000000000000" pitchFamily="2" charset="0"/>
                <a:sym typeface="Playfair Display" panose="00000500000000000000"/>
              </a:rPr>
              <a:t>Muhammad Hadi  - 51 </a:t>
            </a:r>
            <a:endParaRPr lang="en-US" sz="2000" dirty="0">
              <a:solidFill>
                <a:srgbClr val="4A6331"/>
              </a:solidFill>
              <a:latin typeface="Poppins Light" panose="00000400000000000000" pitchFamily="2" charset="0"/>
              <a:cs typeface="Poppins Light" panose="00000400000000000000" pitchFamily="2" charset="0"/>
              <a:sym typeface="Playfair Display" panose="0000050000000000000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4A6331"/>
                </a:solidFill>
                <a:latin typeface="Poppins Light" panose="00000400000000000000" pitchFamily="2" charset="0"/>
                <a:cs typeface="Poppins Light" panose="00000400000000000000" pitchFamily="2" charset="0"/>
                <a:sym typeface="Playfair Display" panose="00000500000000000000"/>
              </a:rPr>
              <a:t>Muhammad Sagheer  -  14</a:t>
            </a:r>
            <a:endParaRPr lang="en-US" sz="2000" dirty="0">
              <a:solidFill>
                <a:srgbClr val="4A6331"/>
              </a:solidFill>
              <a:latin typeface="Poppins Light" panose="00000400000000000000" pitchFamily="2" charset="0"/>
              <a:cs typeface="Poppins Light" panose="00000400000000000000" pitchFamily="2" charset="0"/>
              <a:sym typeface="Playfair Display" panose="0000050000000000000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4A6331"/>
                </a:solidFill>
                <a:latin typeface="Poppins Light" panose="00000400000000000000" pitchFamily="2" charset="0"/>
                <a:cs typeface="Poppins Light" panose="00000400000000000000" pitchFamily="2" charset="0"/>
                <a:sym typeface="Playfair Display" panose="00000500000000000000"/>
              </a:rPr>
              <a:t>Abdul Rehman  -  46</a:t>
            </a:r>
            <a:endParaRPr lang="en-US" sz="2000" dirty="0">
              <a:solidFill>
                <a:srgbClr val="4A6331"/>
              </a:solidFill>
              <a:latin typeface="Poppins Light" panose="00000400000000000000" pitchFamily="2" charset="0"/>
              <a:cs typeface="Poppins Light" panose="00000400000000000000" pitchFamily="2" charset="0"/>
              <a:sym typeface="Playfair Display" panose="0000050000000000000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4A6331"/>
                </a:solidFill>
                <a:latin typeface="Poppins Light" panose="00000400000000000000" pitchFamily="2" charset="0"/>
                <a:cs typeface="Poppins Light" panose="00000400000000000000" pitchFamily="2" charset="0"/>
                <a:sym typeface="Playfair Display" panose="00000500000000000000"/>
              </a:rPr>
              <a:t>Abdullah  -  10</a:t>
            </a:r>
            <a:endParaRPr lang="en-US" sz="2000" dirty="0">
              <a:solidFill>
                <a:srgbClr val="4A633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7" name="Google Shape;106;p15"/>
          <p:cNvSpPr txBox="1"/>
          <p:nvPr/>
        </p:nvSpPr>
        <p:spPr>
          <a:xfrm>
            <a:off x="2775585" y="5285383"/>
            <a:ext cx="263032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20901"/>
                </a:solidFill>
                <a:latin typeface="Playfair Display" panose="00000500000000000000"/>
                <a:sym typeface="Playfair Display" panose="00000500000000000000"/>
              </a:rPr>
              <a:t>Instructor:</a:t>
            </a:r>
            <a:endParaRPr lang="en-US" sz="2800" dirty="0"/>
          </a:p>
        </p:txBody>
      </p:sp>
      <p:sp>
        <p:nvSpPr>
          <p:cNvPr id="8" name="Google Shape;106;p15"/>
          <p:cNvSpPr txBox="1"/>
          <p:nvPr/>
        </p:nvSpPr>
        <p:spPr>
          <a:xfrm>
            <a:off x="5386132" y="5346937"/>
            <a:ext cx="27930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2000" dirty="0">
                <a:solidFill>
                  <a:srgbClr val="4A633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Ramsha Khalid</a:t>
            </a:r>
            <a:endParaRPr lang="en-US" sz="2000" dirty="0">
              <a:solidFill>
                <a:srgbClr val="4A633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9" name="Google Shape;286;p27"/>
          <p:cNvSpPr/>
          <p:nvPr/>
        </p:nvSpPr>
        <p:spPr>
          <a:xfrm>
            <a:off x="2775585" y="2971828"/>
            <a:ext cx="6388734" cy="45719"/>
          </a:xfrm>
          <a:prstGeom prst="rect">
            <a:avLst/>
          </a:prstGeom>
          <a:solidFill>
            <a:srgbClr val="628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DFBA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1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 descr="image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71500" y="2490787"/>
            <a:ext cx="5238750" cy="29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1" descr="image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381750" y="2038350"/>
            <a:ext cx="523875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1"/>
          <p:cNvSpPr txBox="1"/>
          <p:nvPr/>
        </p:nvSpPr>
        <p:spPr>
          <a:xfrm>
            <a:off x="857250" y="2776537"/>
            <a:ext cx="490061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02090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Advanced Techniques</a:t>
            </a:r>
            <a:endParaRPr sz="2000" dirty="0"/>
          </a:p>
        </p:txBody>
      </p:sp>
      <p:sp>
        <p:nvSpPr>
          <p:cNvPr id="193" name="Google Shape;193;p21"/>
          <p:cNvSpPr txBox="1"/>
          <p:nvPr/>
        </p:nvSpPr>
        <p:spPr>
          <a:xfrm>
            <a:off x="857250" y="3205162"/>
            <a:ext cx="466725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1A33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Designed for aspiring professional chefs. Learn gourmet plating, high-pressure kitchen management, and advanced global culinary arts.</a:t>
            </a:r>
            <a:endParaRPr dirty="0"/>
          </a:p>
        </p:txBody>
      </p:sp>
      <p:sp>
        <p:nvSpPr>
          <p:cNvPr id="194" name="Google Shape;194;p21"/>
          <p:cNvSpPr txBox="1"/>
          <p:nvPr/>
        </p:nvSpPr>
        <p:spPr>
          <a:xfrm>
            <a:off x="857250" y="4614862"/>
            <a:ext cx="46672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1A33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Duration:</a:t>
            </a:r>
            <a:r>
              <a:rPr lang="en-US" sz="1500" b="0" i="0" u="none" strike="noStrike" cap="none" dirty="0">
                <a:solidFill>
                  <a:srgbClr val="1A33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3 Months Intensive</a:t>
            </a:r>
            <a:endParaRPr dirty="0"/>
          </a:p>
        </p:txBody>
      </p:sp>
      <p:pic>
        <p:nvPicPr>
          <p:cNvPr id="195" name="Google Shape;195;p21" descr="image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429375" y="2085975"/>
            <a:ext cx="514350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1"/>
          <p:cNvSpPr txBox="1"/>
          <p:nvPr/>
        </p:nvSpPr>
        <p:spPr>
          <a:xfrm>
            <a:off x="571500" y="571500"/>
            <a:ext cx="5960745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2090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Professional Chef Program</a:t>
            </a:r>
            <a:endParaRPr lang="en-US" sz="3600" b="1" i="0" u="none" strike="noStrike" cap="none">
              <a:solidFill>
                <a:srgbClr val="020901"/>
              </a:solidFill>
              <a:latin typeface="Playfair Display" panose="00000500000000000000"/>
              <a:ea typeface="Playfair Display" panose="00000500000000000000"/>
              <a:cs typeface="Playfair Display" panose="00000500000000000000"/>
              <a:sym typeface="Playfair Display" panose="00000500000000000000"/>
            </a:endParaRPr>
          </a:p>
        </p:txBody>
      </p:sp>
      <p:sp>
        <p:nvSpPr>
          <p:cNvPr id="197" name="Google Shape;197;p21"/>
          <p:cNvSpPr/>
          <p:nvPr/>
        </p:nvSpPr>
        <p:spPr>
          <a:xfrm>
            <a:off x="571500" y="1181100"/>
            <a:ext cx="5676900" cy="38100"/>
          </a:xfrm>
          <a:prstGeom prst="rect">
            <a:avLst/>
          </a:prstGeom>
          <a:solidFill>
            <a:srgbClr val="628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/>
      <p:bldP spid="193" grpId="0"/>
      <p:bldP spid="19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DFBA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2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2"/>
          <p:cNvSpPr/>
          <p:nvPr/>
        </p:nvSpPr>
        <p:spPr>
          <a:xfrm>
            <a:off x="5619750" y="2505967"/>
            <a:ext cx="952500" cy="47625"/>
          </a:xfrm>
          <a:prstGeom prst="rect">
            <a:avLst/>
          </a:prstGeom>
          <a:solidFill>
            <a:srgbClr val="628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4" name="Google Shape;204;p22"/>
          <p:cNvSpPr txBox="1"/>
          <p:nvPr/>
        </p:nvSpPr>
        <p:spPr>
          <a:xfrm>
            <a:off x="3105626" y="2839342"/>
            <a:ext cx="5980747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 dirty="0">
                <a:solidFill>
                  <a:srgbClr val="02090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Signature Recipes</a:t>
            </a:r>
            <a:endParaRPr dirty="0"/>
          </a:p>
        </p:txBody>
      </p:sp>
      <p:sp>
        <p:nvSpPr>
          <p:cNvPr id="205" name="Google Shape;205;p22"/>
          <p:cNvSpPr txBox="1"/>
          <p:nvPr/>
        </p:nvSpPr>
        <p:spPr>
          <a:xfrm>
            <a:off x="1223962" y="3944242"/>
            <a:ext cx="9744075" cy="42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rgbClr val="4A6331"/>
                </a:solidFill>
                <a:latin typeface="Poppins Light" panose="00000400000000000000"/>
                <a:ea typeface="Poppins Light" panose="00000400000000000000"/>
                <a:cs typeface="Poppins Light" panose="00000400000000000000"/>
                <a:sym typeface="Poppins Light" panose="00000400000000000000"/>
              </a:rPr>
              <a:t>Exploring authentic flavors from Pakistani classics to international favorites.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DFBA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3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3" descr="image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381750" y="1800225"/>
            <a:ext cx="523875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3"/>
          <p:cNvSpPr txBox="1"/>
          <p:nvPr/>
        </p:nvSpPr>
        <p:spPr>
          <a:xfrm>
            <a:off x="571500" y="2278975"/>
            <a:ext cx="55006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02090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Authentic Dum Biryani</a:t>
            </a:r>
            <a:endParaRPr sz="2800" dirty="0"/>
          </a:p>
        </p:txBody>
      </p:sp>
      <p:sp>
        <p:nvSpPr>
          <p:cNvPr id="213" name="Google Shape;213;p23"/>
          <p:cNvSpPr txBox="1"/>
          <p:nvPr/>
        </p:nvSpPr>
        <p:spPr>
          <a:xfrm>
            <a:off x="571500" y="2805112"/>
            <a:ext cx="523875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1A33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Master the aromatic blend of Basmati rice and marinated chicken. Learn the secret of the perfect "Dum" (steam cooking) that locks in flavor.</a:t>
            </a:r>
            <a:endParaRPr dirty="0"/>
          </a:p>
        </p:txBody>
      </p:sp>
      <p:sp>
        <p:nvSpPr>
          <p:cNvPr id="214" name="Google Shape;214;p23"/>
          <p:cNvSpPr txBox="1"/>
          <p:nvPr/>
        </p:nvSpPr>
        <p:spPr>
          <a:xfrm>
            <a:off x="571500" y="3910012"/>
            <a:ext cx="52387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1A33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Ingredients:</a:t>
            </a:r>
            <a:r>
              <a:rPr lang="en-US" sz="1500" b="0" i="0" u="none" strike="noStrike" cap="none" dirty="0">
                <a:solidFill>
                  <a:srgbClr val="1A33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Basmati rice, Chicken, Biryani Masala, Yogurt, Fried Onions, Mint.</a:t>
            </a:r>
            <a:endParaRPr dirty="0"/>
          </a:p>
        </p:txBody>
      </p:sp>
      <p:sp>
        <p:nvSpPr>
          <p:cNvPr id="215" name="Google Shape;215;p23"/>
          <p:cNvSpPr txBox="1"/>
          <p:nvPr/>
        </p:nvSpPr>
        <p:spPr>
          <a:xfrm>
            <a:off x="571500" y="4710112"/>
            <a:ext cx="52387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1A33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Method:</a:t>
            </a:r>
            <a:r>
              <a:rPr lang="en-US" sz="1500" b="0" i="0" u="none" strike="noStrike" cap="none" dirty="0">
                <a:solidFill>
                  <a:srgbClr val="1A33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Layering technique with slow steaming for 15 minutes.</a:t>
            </a:r>
            <a:endParaRPr dirty="0"/>
          </a:p>
        </p:txBody>
      </p:sp>
      <p:pic>
        <p:nvPicPr>
          <p:cNvPr id="216" name="Google Shape;216;p23" descr="image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429375" y="1847850"/>
            <a:ext cx="5143500" cy="41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"/>
          <p:cNvSpPr txBox="1"/>
          <p:nvPr/>
        </p:nvSpPr>
        <p:spPr>
          <a:xfrm>
            <a:off x="571500" y="571500"/>
            <a:ext cx="6680835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2090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Desi Classics: Chicken Biryani</a:t>
            </a:r>
            <a:endParaRPr lang="en-US" sz="3600" b="1" i="0" u="none" strike="noStrike" cap="none">
              <a:solidFill>
                <a:srgbClr val="020901"/>
              </a:solidFill>
              <a:latin typeface="Playfair Display" panose="00000500000000000000"/>
              <a:ea typeface="Playfair Display" panose="00000500000000000000"/>
              <a:cs typeface="Playfair Display" panose="00000500000000000000"/>
              <a:sym typeface="Playfair Display" panose="00000500000000000000"/>
            </a:endParaRPr>
          </a:p>
        </p:txBody>
      </p:sp>
      <p:sp>
        <p:nvSpPr>
          <p:cNvPr id="218" name="Google Shape;218;p23"/>
          <p:cNvSpPr/>
          <p:nvPr/>
        </p:nvSpPr>
        <p:spPr>
          <a:xfrm>
            <a:off x="571500" y="1181100"/>
            <a:ext cx="6362700" cy="38100"/>
          </a:xfrm>
          <a:prstGeom prst="rect">
            <a:avLst/>
          </a:prstGeom>
          <a:solidFill>
            <a:srgbClr val="628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/>
      <p:bldP spid="213" grpId="0"/>
      <p:bldP spid="214" grpId="0"/>
      <p:bldP spid="2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DFBA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4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4" descr="image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71500" y="1800225"/>
            <a:ext cx="5238750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4" descr="image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19125" y="1847850"/>
            <a:ext cx="5143500" cy="41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4"/>
          <p:cNvSpPr txBox="1"/>
          <p:nvPr/>
        </p:nvSpPr>
        <p:spPr>
          <a:xfrm>
            <a:off x="6381750" y="2376487"/>
            <a:ext cx="55006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02090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Hearty &amp; Rich</a:t>
            </a:r>
            <a:endParaRPr sz="2800" dirty="0"/>
          </a:p>
        </p:txBody>
      </p:sp>
      <p:sp>
        <p:nvSpPr>
          <p:cNvPr id="227" name="Google Shape;227;p24"/>
          <p:cNvSpPr txBox="1"/>
          <p:nvPr/>
        </p:nvSpPr>
        <p:spPr>
          <a:xfrm>
            <a:off x="6381750" y="2805112"/>
            <a:ext cx="523875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1A33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 masterpiece of slow cooking. Learn how to cook beef shank for 6 hours with a unique spice blend to achieve a silky, rich gravy.</a:t>
            </a:r>
            <a:endParaRPr dirty="0"/>
          </a:p>
        </p:txBody>
      </p:sp>
      <p:sp>
        <p:nvSpPr>
          <p:cNvPr id="228" name="Google Shape;228;p24"/>
          <p:cNvSpPr txBox="1"/>
          <p:nvPr/>
        </p:nvSpPr>
        <p:spPr>
          <a:xfrm>
            <a:off x="6381750" y="3910012"/>
            <a:ext cx="52387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1A33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Essentials:</a:t>
            </a:r>
            <a:r>
              <a:rPr lang="en-US" sz="1500" b="0" i="0" u="none" strike="noStrike" cap="none" dirty="0">
                <a:solidFill>
                  <a:srgbClr val="1A33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Beef shank, Wheat flour for thickening, Nihari Spices.</a:t>
            </a:r>
            <a:endParaRPr dirty="0"/>
          </a:p>
        </p:txBody>
      </p:sp>
      <p:sp>
        <p:nvSpPr>
          <p:cNvPr id="229" name="Google Shape;229;p24"/>
          <p:cNvSpPr txBox="1"/>
          <p:nvPr/>
        </p:nvSpPr>
        <p:spPr>
          <a:xfrm>
            <a:off x="6381750" y="4710112"/>
            <a:ext cx="52387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1A33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Garnish:</a:t>
            </a:r>
            <a:r>
              <a:rPr lang="en-US" sz="1500" b="0" i="0" u="none" strike="noStrike" cap="none" dirty="0">
                <a:solidFill>
                  <a:srgbClr val="1A33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Fresh ginger, lemon wedges, and green chilies.</a:t>
            </a:r>
            <a:endParaRPr dirty="0"/>
          </a:p>
        </p:txBody>
      </p:sp>
      <p:sp>
        <p:nvSpPr>
          <p:cNvPr id="230" name="Google Shape;230;p24"/>
          <p:cNvSpPr txBox="1"/>
          <p:nvPr/>
        </p:nvSpPr>
        <p:spPr>
          <a:xfrm>
            <a:off x="571500" y="571500"/>
            <a:ext cx="5070633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2090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Slow Cook: Beef Nihari</a:t>
            </a:r>
            <a:endParaRPr lang="en-US" sz="3600" b="1" i="0" u="none" strike="noStrike" cap="none">
              <a:solidFill>
                <a:srgbClr val="020901"/>
              </a:solidFill>
              <a:latin typeface="Playfair Display" panose="00000500000000000000"/>
              <a:ea typeface="Playfair Display" panose="00000500000000000000"/>
              <a:cs typeface="Playfair Display" panose="00000500000000000000"/>
              <a:sym typeface="Playfair Display" panose="00000500000000000000"/>
            </a:endParaRPr>
          </a:p>
        </p:txBody>
      </p:sp>
      <p:sp>
        <p:nvSpPr>
          <p:cNvPr id="231" name="Google Shape;231;p24"/>
          <p:cNvSpPr/>
          <p:nvPr/>
        </p:nvSpPr>
        <p:spPr>
          <a:xfrm>
            <a:off x="571500" y="1181100"/>
            <a:ext cx="4829175" cy="38100"/>
          </a:xfrm>
          <a:prstGeom prst="rect">
            <a:avLst/>
          </a:prstGeom>
          <a:solidFill>
            <a:srgbClr val="628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0"/>
      <p:bldP spid="228" grpId="0"/>
      <p:bldP spid="2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DFBA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5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5" descr="image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71500" y="2090737"/>
            <a:ext cx="3492400" cy="370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5" descr="image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349650" y="2090737"/>
            <a:ext cx="3492549" cy="370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5" descr="image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27950" y="2090737"/>
            <a:ext cx="3492400" cy="370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5" descr="image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71500" y="2090737"/>
            <a:ext cx="349240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5" descr="image.png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349650" y="2090737"/>
            <a:ext cx="3492549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5" descr="image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127950" y="2090737"/>
            <a:ext cx="349240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5"/>
          <p:cNvSpPr txBox="1"/>
          <p:nvPr/>
        </p:nvSpPr>
        <p:spPr>
          <a:xfrm>
            <a:off x="484189" y="4614862"/>
            <a:ext cx="366702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2090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Italian</a:t>
            </a:r>
            <a:endParaRPr lang="en-US" sz="1800" b="1" i="0" u="none" strike="noStrike" cap="none">
              <a:solidFill>
                <a:srgbClr val="020901"/>
              </a:solidFill>
              <a:latin typeface="Playfair Display" panose="00000500000000000000"/>
              <a:ea typeface="Playfair Display" panose="00000500000000000000"/>
              <a:cs typeface="Playfair Display" panose="00000500000000000000"/>
              <a:sym typeface="Playfair Display" panose="00000500000000000000"/>
            </a:endParaRPr>
          </a:p>
        </p:txBody>
      </p:sp>
      <p:sp>
        <p:nvSpPr>
          <p:cNvPr id="244" name="Google Shape;244;p25"/>
          <p:cNvSpPr txBox="1"/>
          <p:nvPr/>
        </p:nvSpPr>
        <p:spPr>
          <a:xfrm>
            <a:off x="571500" y="5110162"/>
            <a:ext cx="3492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A33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Fresh Margherita Pizza</a:t>
            </a:r>
            <a:endParaRPr lang="en-US" sz="1500" b="0" i="0" u="none" strike="noStrike" cap="none">
              <a:solidFill>
                <a:srgbClr val="1A33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45" name="Google Shape;245;p25"/>
          <p:cNvSpPr txBox="1"/>
          <p:nvPr/>
        </p:nvSpPr>
        <p:spPr>
          <a:xfrm>
            <a:off x="4262337" y="4614862"/>
            <a:ext cx="366717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2090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Pan-Asian</a:t>
            </a:r>
            <a:endParaRPr lang="en-US" sz="1800" b="1" i="0" u="none" strike="noStrike" cap="none">
              <a:solidFill>
                <a:srgbClr val="020901"/>
              </a:solidFill>
              <a:latin typeface="Playfair Display" panose="00000500000000000000"/>
              <a:ea typeface="Playfair Display" panose="00000500000000000000"/>
              <a:cs typeface="Playfair Display" panose="00000500000000000000"/>
              <a:sym typeface="Playfair Display" panose="00000500000000000000"/>
            </a:endParaRPr>
          </a:p>
        </p:txBody>
      </p:sp>
      <p:sp>
        <p:nvSpPr>
          <p:cNvPr id="246" name="Google Shape;246;p25"/>
          <p:cNvSpPr txBox="1"/>
          <p:nvPr/>
        </p:nvSpPr>
        <p:spPr>
          <a:xfrm>
            <a:off x="4349650" y="5110162"/>
            <a:ext cx="3492549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A33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Chicken Chow Mein</a:t>
            </a:r>
            <a:endParaRPr lang="en-US" sz="1500" b="0" i="0" u="none" strike="noStrike" cap="none">
              <a:solidFill>
                <a:srgbClr val="1A33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47" name="Google Shape;247;p25"/>
          <p:cNvSpPr txBox="1"/>
          <p:nvPr/>
        </p:nvSpPr>
        <p:spPr>
          <a:xfrm>
            <a:off x="8040640" y="4614862"/>
            <a:ext cx="366702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2090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Starters</a:t>
            </a:r>
            <a:endParaRPr lang="en-US" sz="1800" b="1" i="0" u="none" strike="noStrike" cap="none">
              <a:solidFill>
                <a:srgbClr val="020901"/>
              </a:solidFill>
              <a:latin typeface="Playfair Display" panose="00000500000000000000"/>
              <a:ea typeface="Playfair Display" panose="00000500000000000000"/>
              <a:cs typeface="Playfair Display" panose="00000500000000000000"/>
              <a:sym typeface="Playfair Display" panose="00000500000000000000"/>
            </a:endParaRPr>
          </a:p>
        </p:txBody>
      </p:sp>
      <p:sp>
        <p:nvSpPr>
          <p:cNvPr id="248" name="Google Shape;248;p25"/>
          <p:cNvSpPr txBox="1"/>
          <p:nvPr/>
        </p:nvSpPr>
        <p:spPr>
          <a:xfrm>
            <a:off x="8127950" y="5110162"/>
            <a:ext cx="3492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A33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Hot &amp; Sour Soup</a:t>
            </a:r>
            <a:endParaRPr lang="en-US" sz="1500" b="0" i="0" u="none" strike="noStrike" cap="none">
              <a:solidFill>
                <a:srgbClr val="1A33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pic>
        <p:nvPicPr>
          <p:cNvPr id="249" name="Google Shape;249;p25" descr="image.png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571500" y="2090737"/>
            <a:ext cx="349240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5" descr="image.png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4349650" y="2090737"/>
            <a:ext cx="3492549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5" descr="image.png"/>
          <p:cNvPicPr preferRelativeResize="0"/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8127950" y="2090737"/>
            <a:ext cx="349240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5"/>
          <p:cNvSpPr txBox="1"/>
          <p:nvPr/>
        </p:nvSpPr>
        <p:spPr>
          <a:xfrm>
            <a:off x="571500" y="571500"/>
            <a:ext cx="4930616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2090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International Cuisines</a:t>
            </a:r>
            <a:endParaRPr lang="en-US" sz="3600" b="1" i="0" u="none" strike="noStrike" cap="none">
              <a:solidFill>
                <a:srgbClr val="020901"/>
              </a:solidFill>
              <a:latin typeface="Playfair Display" panose="00000500000000000000"/>
              <a:ea typeface="Playfair Display" panose="00000500000000000000"/>
              <a:cs typeface="Playfair Display" panose="00000500000000000000"/>
              <a:sym typeface="Playfair Display" panose="00000500000000000000"/>
            </a:endParaRPr>
          </a:p>
        </p:txBody>
      </p:sp>
      <p:sp>
        <p:nvSpPr>
          <p:cNvPr id="253" name="Google Shape;253;p25"/>
          <p:cNvSpPr/>
          <p:nvPr/>
        </p:nvSpPr>
        <p:spPr>
          <a:xfrm>
            <a:off x="571500" y="1181100"/>
            <a:ext cx="4695825" cy="38100"/>
          </a:xfrm>
          <a:prstGeom prst="rect">
            <a:avLst/>
          </a:prstGeom>
          <a:solidFill>
            <a:srgbClr val="628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0"/>
      <p:bldP spid="244" grpId="0"/>
      <p:bldP spid="245" grpId="0"/>
      <p:bldP spid="246" grpId="0"/>
      <p:bldP spid="247" grpId="0"/>
      <p:bldP spid="24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DFBA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6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6" descr="image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096125" y="2038350"/>
            <a:ext cx="3810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6"/>
          <p:cNvSpPr txBox="1"/>
          <p:nvPr/>
        </p:nvSpPr>
        <p:spPr>
          <a:xfrm>
            <a:off x="571500" y="2371724"/>
            <a:ext cx="55006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02090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Chocolate Lava Cake</a:t>
            </a:r>
            <a:endParaRPr sz="2800" dirty="0"/>
          </a:p>
        </p:txBody>
      </p:sp>
      <p:sp>
        <p:nvSpPr>
          <p:cNvPr id="261" name="Google Shape;261;p26"/>
          <p:cNvSpPr txBox="1"/>
          <p:nvPr/>
        </p:nvSpPr>
        <p:spPr>
          <a:xfrm>
            <a:off x="571500" y="2957512"/>
            <a:ext cx="5238750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1A33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The ultimate test of precision. Learn the exact timing needed to achieve a solid outer shell and a rich, molten chocolate center.</a:t>
            </a:r>
            <a:endParaRPr sz="1600" dirty="0"/>
          </a:p>
        </p:txBody>
      </p:sp>
      <p:sp>
        <p:nvSpPr>
          <p:cNvPr id="262" name="Google Shape;262;p26"/>
          <p:cNvSpPr txBox="1"/>
          <p:nvPr/>
        </p:nvSpPr>
        <p:spPr>
          <a:xfrm>
            <a:off x="571500" y="4163758"/>
            <a:ext cx="5238750" cy="393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1A33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Bake</a:t>
            </a:r>
            <a:r>
              <a:rPr lang="en-US" sz="1500" b="1" i="0" u="none" strike="noStrike" cap="none" dirty="0">
                <a:solidFill>
                  <a:srgbClr val="1A33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:</a:t>
            </a:r>
            <a:r>
              <a:rPr lang="en-US" sz="1500" b="0" i="0" u="none" strike="noStrike" cap="none" dirty="0">
                <a:solidFill>
                  <a:srgbClr val="1A33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180°C for 12 minutes.</a:t>
            </a:r>
            <a:endParaRPr dirty="0"/>
          </a:p>
        </p:txBody>
      </p:sp>
      <p:sp>
        <p:nvSpPr>
          <p:cNvPr id="263" name="Google Shape;263;p26"/>
          <p:cNvSpPr txBox="1"/>
          <p:nvPr/>
        </p:nvSpPr>
        <p:spPr>
          <a:xfrm>
            <a:off x="571500" y="4557712"/>
            <a:ext cx="52387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1A33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Ingredients:</a:t>
            </a:r>
            <a:r>
              <a:rPr lang="en-US" sz="1500" b="0" i="0" u="none" strike="noStrike" cap="none" dirty="0">
                <a:solidFill>
                  <a:srgbClr val="1A33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Dark chocolate, butter, eggs, vanilla essence.</a:t>
            </a:r>
            <a:endParaRPr dirty="0"/>
          </a:p>
        </p:txBody>
      </p:sp>
      <p:pic>
        <p:nvPicPr>
          <p:cNvPr id="264" name="Google Shape;264;p26" descr="image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143750" y="2085975"/>
            <a:ext cx="37147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6"/>
          <p:cNvSpPr txBox="1"/>
          <p:nvPr/>
        </p:nvSpPr>
        <p:spPr>
          <a:xfrm>
            <a:off x="571500" y="571500"/>
            <a:ext cx="3730466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2090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The Sweet Finale</a:t>
            </a:r>
            <a:endParaRPr lang="en-US" sz="3600" b="1" i="0" u="none" strike="noStrike" cap="none">
              <a:solidFill>
                <a:srgbClr val="020901"/>
              </a:solidFill>
              <a:latin typeface="Playfair Display" panose="00000500000000000000"/>
              <a:ea typeface="Playfair Display" panose="00000500000000000000"/>
              <a:cs typeface="Playfair Display" panose="00000500000000000000"/>
              <a:sym typeface="Playfair Display" panose="00000500000000000000"/>
            </a:endParaRPr>
          </a:p>
        </p:txBody>
      </p:sp>
      <p:sp>
        <p:nvSpPr>
          <p:cNvPr id="266" name="Google Shape;266;p26"/>
          <p:cNvSpPr/>
          <p:nvPr/>
        </p:nvSpPr>
        <p:spPr>
          <a:xfrm>
            <a:off x="571500" y="1181100"/>
            <a:ext cx="3552825" cy="38100"/>
          </a:xfrm>
          <a:prstGeom prst="rect">
            <a:avLst/>
          </a:prstGeom>
          <a:solidFill>
            <a:srgbClr val="628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" grpId="0"/>
      <p:bldP spid="262" grpId="0"/>
      <p:bldP spid="26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DFBA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7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2" name="Google Shape;272;p27"/>
          <p:cNvGraphicFramePr/>
          <p:nvPr/>
        </p:nvGraphicFramePr>
        <p:xfrm>
          <a:off x="571500" y="2495550"/>
          <a:ext cx="11048975" cy="2895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22800"/>
                <a:gridCol w="2659700"/>
                <a:gridCol w="4015825"/>
                <a:gridCol w="1650650"/>
              </a:tblGrid>
              <a:tr h="723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 dirty="0">
                          <a:solidFill>
                            <a:srgbClr val="FFFFFF"/>
                          </a:solidFill>
                          <a:sym typeface="Poppins" panose="00000500000000000000"/>
                        </a:rPr>
                        <a:t>Program Name</a:t>
                      </a:r>
                      <a:endParaRPr dirty="0"/>
                    </a:p>
                  </a:txBody>
                  <a:tcPr marL="63500" marR="6350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 dirty="0">
                          <a:solidFill>
                            <a:srgbClr val="FFFFFF"/>
                          </a:solidFill>
                          <a:sym typeface="Poppins" panose="00000500000000000000"/>
                        </a:rPr>
                        <a:t>Target Audience</a:t>
                      </a:r>
                      <a:endParaRPr dirty="0"/>
                    </a:p>
                  </a:txBody>
                  <a:tcPr marL="63500" marR="6350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  <a:sym typeface="Poppins" panose="00000500000000000000"/>
                        </a:rPr>
                        <a:t>Key Skill Focus</a:t>
                      </a:r>
                      <a:endParaRPr lang="en-US" sz="1800" b="1" u="none" strike="noStrike" cap="none">
                        <a:solidFill>
                          <a:srgbClr val="FFFFFF"/>
                        </a:solidFill>
                        <a:sym typeface="Poppins" panose="00000500000000000000"/>
                      </a:endParaRPr>
                    </a:p>
                  </a:txBody>
                  <a:tcPr marL="63500" marR="6350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  <a:sym typeface="Poppins" panose="00000500000000000000"/>
                        </a:rPr>
                        <a:t>Duration</a:t>
                      </a:r>
                      <a:endParaRPr lang="en-US" sz="1800" b="1" u="none" strike="noStrike" cap="none">
                        <a:solidFill>
                          <a:srgbClr val="FFFFFF"/>
                        </a:solidFill>
                        <a:sym typeface="Poppins" panose="00000500000000000000"/>
                      </a:endParaRPr>
                    </a:p>
                  </a:txBody>
                  <a:tcPr marL="63500" marR="63500" marT="25400" marB="25400" anchor="ctr"/>
                </a:tc>
              </a:tr>
              <a:tr h="723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>
                          <a:solidFill>
                            <a:srgbClr val="1A3300"/>
                          </a:solidFill>
                          <a:sym typeface="Poppins" panose="00000500000000000000"/>
                        </a:rPr>
                        <a:t>Basic Home Cooking</a:t>
                      </a:r>
                      <a:endParaRPr lang="en-US" sz="1500" b="0" u="none" strike="noStrike" cap="none">
                        <a:solidFill>
                          <a:srgbClr val="1A3300"/>
                        </a:solidFill>
                        <a:sym typeface="Poppins" panose="00000500000000000000"/>
                      </a:endParaRPr>
                    </a:p>
                  </a:txBody>
                  <a:tcPr marL="63500" marR="6350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rgbClr val="1A3300"/>
                          </a:solidFill>
                          <a:sym typeface="Poppins" panose="00000500000000000000"/>
                        </a:rPr>
                        <a:t>Beginners</a:t>
                      </a:r>
                      <a:endParaRPr dirty="0"/>
                    </a:p>
                  </a:txBody>
                  <a:tcPr marL="63500" marR="6350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>
                          <a:solidFill>
                            <a:srgbClr val="1A3300"/>
                          </a:solidFill>
                          <a:sym typeface="Poppins" panose="00000500000000000000"/>
                        </a:rPr>
                        <a:t>Knife Skills &amp; Healthy Meals</a:t>
                      </a:r>
                      <a:endParaRPr lang="en-US" sz="1500" b="0" u="none" strike="noStrike" cap="none">
                        <a:solidFill>
                          <a:srgbClr val="1A3300"/>
                        </a:solidFill>
                        <a:sym typeface="Poppins" panose="00000500000000000000"/>
                      </a:endParaRPr>
                    </a:p>
                  </a:txBody>
                  <a:tcPr marL="63500" marR="6350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>
                          <a:solidFill>
                            <a:srgbClr val="1A3300"/>
                          </a:solidFill>
                          <a:sym typeface="Poppins" panose="00000500000000000000"/>
                        </a:rPr>
                        <a:t>6 Weeks</a:t>
                      </a:r>
                      <a:endParaRPr lang="en-US" sz="1500" b="0" u="none" strike="noStrike" cap="none">
                        <a:solidFill>
                          <a:srgbClr val="1A3300"/>
                        </a:solidFill>
                        <a:sym typeface="Poppins" panose="00000500000000000000"/>
                      </a:endParaRPr>
                    </a:p>
                  </a:txBody>
                  <a:tcPr marL="63500" marR="63500" marT="25400" marB="25400" anchor="ctr"/>
                </a:tc>
              </a:tr>
              <a:tr h="723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>
                          <a:solidFill>
                            <a:srgbClr val="1A3300"/>
                          </a:solidFill>
                          <a:sym typeface="Poppins" panose="00000500000000000000"/>
                        </a:rPr>
                        <a:t>Baking &amp; Desserts</a:t>
                      </a:r>
                      <a:endParaRPr lang="en-US" sz="1500" b="0" u="none" strike="noStrike" cap="none">
                        <a:solidFill>
                          <a:srgbClr val="1A3300"/>
                        </a:solidFill>
                        <a:sym typeface="Poppins" panose="00000500000000000000"/>
                      </a:endParaRPr>
                    </a:p>
                  </a:txBody>
                  <a:tcPr marL="63500" marR="6350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>
                          <a:solidFill>
                            <a:srgbClr val="1A3300"/>
                          </a:solidFill>
                          <a:sym typeface="Poppins" panose="00000500000000000000"/>
                        </a:rPr>
                        <a:t>Enthusiasts</a:t>
                      </a:r>
                      <a:endParaRPr lang="en-US" sz="1500" b="0" u="none" strike="noStrike" cap="none">
                        <a:solidFill>
                          <a:srgbClr val="1A3300"/>
                        </a:solidFill>
                        <a:sym typeface="Poppins" panose="00000500000000000000"/>
                      </a:endParaRPr>
                    </a:p>
                  </a:txBody>
                  <a:tcPr marL="63500" marR="6350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>
                          <a:solidFill>
                            <a:srgbClr val="1A3300"/>
                          </a:solidFill>
                          <a:sym typeface="Poppins" panose="00000500000000000000"/>
                        </a:rPr>
                        <a:t>Pastry Science &amp; Artisan Bread</a:t>
                      </a:r>
                      <a:endParaRPr lang="en-US" sz="1500" b="0" u="none" strike="noStrike" cap="none">
                        <a:solidFill>
                          <a:srgbClr val="1A3300"/>
                        </a:solidFill>
                        <a:sym typeface="Poppins" panose="00000500000000000000"/>
                      </a:endParaRPr>
                    </a:p>
                  </a:txBody>
                  <a:tcPr marL="63500" marR="6350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>
                          <a:solidFill>
                            <a:srgbClr val="1A3300"/>
                          </a:solidFill>
                          <a:sym typeface="Poppins" panose="00000500000000000000"/>
                        </a:rPr>
                        <a:t>8 Weeks</a:t>
                      </a:r>
                      <a:endParaRPr lang="en-US" sz="1500" b="0" u="none" strike="noStrike" cap="none">
                        <a:solidFill>
                          <a:srgbClr val="1A3300"/>
                        </a:solidFill>
                        <a:sym typeface="Poppins" panose="00000500000000000000"/>
                      </a:endParaRPr>
                    </a:p>
                  </a:txBody>
                  <a:tcPr marL="63500" marR="63500" marT="25400" marB="25400" anchor="ctr"/>
                </a:tc>
              </a:tr>
              <a:tr h="723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>
                          <a:solidFill>
                            <a:srgbClr val="1A3300"/>
                          </a:solidFill>
                          <a:sym typeface="Poppins" panose="00000500000000000000"/>
                        </a:rPr>
                        <a:t>Pro Chef Program</a:t>
                      </a:r>
                      <a:endParaRPr lang="en-US" sz="1500" b="0" u="none" strike="noStrike" cap="none">
                        <a:solidFill>
                          <a:srgbClr val="1A3300"/>
                        </a:solidFill>
                        <a:sym typeface="Poppins" panose="00000500000000000000"/>
                      </a:endParaRPr>
                    </a:p>
                  </a:txBody>
                  <a:tcPr marL="63500" marR="6350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>
                          <a:solidFill>
                            <a:srgbClr val="1A3300"/>
                          </a:solidFill>
                          <a:sym typeface="Poppins" panose="00000500000000000000"/>
                        </a:rPr>
                        <a:t>Professionals</a:t>
                      </a:r>
                      <a:endParaRPr lang="en-US" sz="1500" b="0" u="none" strike="noStrike" cap="none">
                        <a:solidFill>
                          <a:srgbClr val="1A3300"/>
                        </a:solidFill>
                        <a:sym typeface="Poppins" panose="00000500000000000000"/>
                      </a:endParaRPr>
                    </a:p>
                  </a:txBody>
                  <a:tcPr marL="63500" marR="6350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>
                          <a:solidFill>
                            <a:srgbClr val="1A3300"/>
                          </a:solidFill>
                          <a:sym typeface="Poppins" panose="00000500000000000000"/>
                        </a:rPr>
                        <a:t>Gourmet Plating &amp; Management</a:t>
                      </a:r>
                      <a:endParaRPr lang="en-US" sz="1500" b="0" u="none" strike="noStrike" cap="none">
                        <a:solidFill>
                          <a:srgbClr val="1A3300"/>
                        </a:solidFill>
                        <a:sym typeface="Poppins" panose="00000500000000000000"/>
                      </a:endParaRPr>
                    </a:p>
                  </a:txBody>
                  <a:tcPr marL="63500" marR="6350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rgbClr val="1A3300"/>
                          </a:solidFill>
                          <a:sym typeface="Poppins" panose="00000500000000000000"/>
                        </a:rPr>
                        <a:t>3 Months</a:t>
                      </a:r>
                      <a:endParaRPr dirty="0"/>
                    </a:p>
                  </a:txBody>
                  <a:tcPr marL="63500" marR="63500" marT="25400" marB="25400" anchor="ctr"/>
                </a:tc>
              </a:tr>
            </a:tbl>
          </a:graphicData>
        </a:graphic>
      </p:graphicFrame>
      <p:sp>
        <p:nvSpPr>
          <p:cNvPr id="273" name="Google Shape;273;p27"/>
          <p:cNvSpPr/>
          <p:nvPr/>
        </p:nvSpPr>
        <p:spPr>
          <a:xfrm>
            <a:off x="571500" y="3986212"/>
            <a:ext cx="2722810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74" name="Google Shape;274;p27"/>
          <p:cNvSpPr/>
          <p:nvPr/>
        </p:nvSpPr>
        <p:spPr>
          <a:xfrm>
            <a:off x="3294310" y="3986212"/>
            <a:ext cx="2659707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5954017" y="3986212"/>
            <a:ext cx="4015829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9969847" y="3986212"/>
            <a:ext cx="1650652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571500" y="4681537"/>
            <a:ext cx="2722810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294310" y="4681537"/>
            <a:ext cx="2659707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5954017" y="4681537"/>
            <a:ext cx="4015829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80" name="Google Shape;280;p27"/>
          <p:cNvSpPr/>
          <p:nvPr/>
        </p:nvSpPr>
        <p:spPr>
          <a:xfrm>
            <a:off x="9969847" y="4681537"/>
            <a:ext cx="1650652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571500" y="5376862"/>
            <a:ext cx="2722810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82" name="Google Shape;282;p27"/>
          <p:cNvSpPr/>
          <p:nvPr/>
        </p:nvSpPr>
        <p:spPr>
          <a:xfrm>
            <a:off x="3294310" y="5376862"/>
            <a:ext cx="2659707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5954017" y="5376862"/>
            <a:ext cx="4015829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84" name="Google Shape;284;p27"/>
          <p:cNvSpPr/>
          <p:nvPr/>
        </p:nvSpPr>
        <p:spPr>
          <a:xfrm>
            <a:off x="9969847" y="5376862"/>
            <a:ext cx="1650652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85" name="Google Shape;285;p27"/>
          <p:cNvSpPr txBox="1"/>
          <p:nvPr/>
        </p:nvSpPr>
        <p:spPr>
          <a:xfrm>
            <a:off x="571500" y="571500"/>
            <a:ext cx="7140892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02090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Course Overview &amp; Comparison</a:t>
            </a:r>
            <a:endParaRPr dirty="0"/>
          </a:p>
        </p:txBody>
      </p:sp>
      <p:sp>
        <p:nvSpPr>
          <p:cNvPr id="286" name="Google Shape;286;p27"/>
          <p:cNvSpPr/>
          <p:nvPr/>
        </p:nvSpPr>
        <p:spPr>
          <a:xfrm>
            <a:off x="571500" y="1181100"/>
            <a:ext cx="6800850" cy="38100"/>
          </a:xfrm>
          <a:prstGeom prst="rect">
            <a:avLst/>
          </a:prstGeom>
          <a:solidFill>
            <a:srgbClr val="628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DFBA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28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8"/>
          <p:cNvSpPr/>
          <p:nvPr/>
        </p:nvSpPr>
        <p:spPr>
          <a:xfrm>
            <a:off x="5619750" y="1866007"/>
            <a:ext cx="952500" cy="47625"/>
          </a:xfrm>
          <a:prstGeom prst="rect">
            <a:avLst/>
          </a:prstGeom>
          <a:solidFill>
            <a:srgbClr val="628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93" name="Google Shape;293;p28"/>
          <p:cNvSpPr txBox="1"/>
          <p:nvPr/>
        </p:nvSpPr>
        <p:spPr>
          <a:xfrm>
            <a:off x="4200763" y="2199382"/>
            <a:ext cx="379047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rgbClr val="02090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Conclusion</a:t>
            </a:r>
            <a:endParaRPr lang="en-US" sz="5400" b="1" i="0" u="none" strike="noStrike" cap="none">
              <a:solidFill>
                <a:srgbClr val="020901"/>
              </a:solidFill>
              <a:latin typeface="Playfair Display" panose="00000500000000000000"/>
              <a:ea typeface="Playfair Display" panose="00000500000000000000"/>
              <a:cs typeface="Playfair Display" panose="00000500000000000000"/>
              <a:sym typeface="Playfair Display" panose="00000500000000000000"/>
            </a:endParaRPr>
          </a:p>
        </p:txBody>
      </p:sp>
      <p:sp>
        <p:nvSpPr>
          <p:cNvPr id="294" name="Google Shape;294;p28"/>
          <p:cNvSpPr txBox="1"/>
          <p:nvPr/>
        </p:nvSpPr>
        <p:spPr>
          <a:xfrm>
            <a:off x="2286000" y="3304282"/>
            <a:ext cx="7620000" cy="170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rgbClr val="4A6331"/>
                </a:solidFill>
                <a:latin typeface="Poppins Light" panose="00000400000000000000"/>
                <a:ea typeface="Poppins Light" panose="00000400000000000000"/>
                <a:cs typeface="Poppins Light" panose="00000400000000000000"/>
                <a:sym typeface="Poppins Light" panose="00000400000000000000"/>
              </a:rPr>
              <a:t>Our academy is more than a school—it's a community where passion meets profession. We are dedicated to providing the skills that transform kitchens into stages for excellence.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DFBA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/>
        </p:nvSpPr>
        <p:spPr>
          <a:xfrm>
            <a:off x="1985486" y="1601092"/>
            <a:ext cx="8221027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rgbClr val="02090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Master the Art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br>
            <a:r>
              <a:rPr lang="en-US" sz="6000" b="1" i="0" u="none" strike="noStrike" cap="none" dirty="0">
                <a:solidFill>
                  <a:srgbClr val="02090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 of Culinary Excellence</a:t>
            </a:r>
            <a:endParaRPr dirty="0"/>
          </a:p>
        </p:txBody>
      </p:sp>
      <p:sp>
        <p:nvSpPr>
          <p:cNvPr id="87" name="Google Shape;87;p13"/>
          <p:cNvSpPr txBox="1"/>
          <p:nvPr/>
        </p:nvSpPr>
        <p:spPr>
          <a:xfrm>
            <a:off x="2047875" y="3658492"/>
            <a:ext cx="8096250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rgbClr val="4A6331"/>
                </a:solidFill>
                <a:latin typeface="Poppins Light" panose="00000400000000000000"/>
                <a:ea typeface="Poppins Light" panose="00000400000000000000"/>
                <a:cs typeface="Poppins Light" panose="00000400000000000000"/>
                <a:sym typeface="Poppins Light" panose="00000400000000000000"/>
              </a:rPr>
              <a:t>From Beginner to Professional Chef — Your Journey Starts Here</a:t>
            </a:r>
            <a:endParaRPr dirty="0">
              <a:solidFill>
                <a:srgbClr val="4A633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DFBA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/>
          <p:nvPr/>
        </p:nvSpPr>
        <p:spPr>
          <a:xfrm>
            <a:off x="5619750" y="2079277"/>
            <a:ext cx="952500" cy="47625"/>
          </a:xfrm>
          <a:prstGeom prst="rect">
            <a:avLst/>
          </a:prstGeom>
          <a:solidFill>
            <a:srgbClr val="628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2775585" y="2412652"/>
            <a:ext cx="664083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 dirty="0">
                <a:solidFill>
                  <a:srgbClr val="02090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About Our Academy</a:t>
            </a:r>
            <a:endParaRPr dirty="0"/>
          </a:p>
        </p:txBody>
      </p:sp>
      <p:sp>
        <p:nvSpPr>
          <p:cNvPr id="95" name="Google Shape;95;p14"/>
          <p:cNvSpPr txBox="1"/>
          <p:nvPr/>
        </p:nvSpPr>
        <p:spPr>
          <a:xfrm>
            <a:off x="2286000" y="3517552"/>
            <a:ext cx="7620000" cy="128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rgbClr val="4A6331"/>
                </a:solidFill>
                <a:latin typeface="Poppins Light" panose="00000400000000000000"/>
                <a:ea typeface="Poppins Light" panose="00000400000000000000"/>
                <a:cs typeface="Poppins Light" panose="00000400000000000000"/>
                <a:sym typeface="Poppins Light" panose="00000400000000000000"/>
              </a:rPr>
              <a:t>A Professional Cooking Courses and Amazing Recipes Platform dedicated to teaching the art of cooking across all levels.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DFBA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5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 descr="image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285875" y="2038350"/>
            <a:ext cx="38100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 descr="image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33500" y="2085975"/>
            <a:ext cx="37147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/>
        </p:nvSpPr>
        <p:spPr>
          <a:xfrm>
            <a:off x="6381750" y="2158782"/>
            <a:ext cx="55006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02090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Legacy of Taste</a:t>
            </a:r>
            <a:endParaRPr dirty="0"/>
          </a:p>
        </p:txBody>
      </p:sp>
      <p:sp>
        <p:nvSpPr>
          <p:cNvPr id="104" name="Google Shape;104;p15"/>
          <p:cNvSpPr txBox="1"/>
          <p:nvPr/>
        </p:nvSpPr>
        <p:spPr>
          <a:xfrm>
            <a:off x="6381750" y="2900362"/>
            <a:ext cx="523875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1A33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We believe that cooking is more than just a task—it is an art form. Our platform provides a bridge between traditional culinary secrets and modern kitchen techniques.</a:t>
            </a:r>
            <a:endParaRPr dirty="0"/>
          </a:p>
        </p:txBody>
      </p:sp>
      <p:sp>
        <p:nvSpPr>
          <p:cNvPr id="105" name="Google Shape;105;p15"/>
          <p:cNvSpPr txBox="1"/>
          <p:nvPr/>
        </p:nvSpPr>
        <p:spPr>
          <a:xfrm>
            <a:off x="6381750" y="4310062"/>
            <a:ext cx="523875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1A33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Whether you are a home enthusiast or an aspiring Michelin-star chef, our structured curriculum is designed to help you excel.</a:t>
            </a:r>
            <a:endParaRPr dirty="0"/>
          </a:p>
        </p:txBody>
      </p:sp>
      <p:sp>
        <p:nvSpPr>
          <p:cNvPr id="106" name="Google Shape;106;p15"/>
          <p:cNvSpPr txBox="1"/>
          <p:nvPr/>
        </p:nvSpPr>
        <p:spPr>
          <a:xfrm>
            <a:off x="571500" y="571500"/>
            <a:ext cx="2630328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02090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Who We Are</a:t>
            </a:r>
            <a:endParaRPr dirty="0"/>
          </a:p>
        </p:txBody>
      </p:sp>
      <p:sp>
        <p:nvSpPr>
          <p:cNvPr id="107" name="Google Shape;107;p15"/>
          <p:cNvSpPr/>
          <p:nvPr/>
        </p:nvSpPr>
        <p:spPr>
          <a:xfrm flipV="1">
            <a:off x="571500" y="1173480"/>
            <a:ext cx="2630328" cy="45719"/>
          </a:xfrm>
          <a:prstGeom prst="rect">
            <a:avLst/>
          </a:prstGeom>
          <a:solidFill>
            <a:srgbClr val="628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4" grpId="0"/>
      <p:bldP spid="10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DFBA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6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 descr="image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71500" y="2038350"/>
            <a:ext cx="3492549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 descr="image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349799" y="2038350"/>
            <a:ext cx="3492549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 descr="image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128099" y="2038350"/>
            <a:ext cx="3492549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/>
          <p:nvPr/>
        </p:nvSpPr>
        <p:spPr>
          <a:xfrm>
            <a:off x="1877645" y="3409950"/>
            <a:ext cx="880110" cy="23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5" b="1" i="0" u="none" strike="noStrike" cap="none">
                <a:solidFill>
                  <a:srgbClr val="02090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Education</a:t>
            </a:r>
            <a:endParaRPr lang="en-US" sz="1405" b="1" i="0" u="none" strike="noStrike" cap="none">
              <a:solidFill>
                <a:srgbClr val="020901"/>
              </a:solidFill>
              <a:latin typeface="Playfair Display" panose="00000500000000000000"/>
              <a:ea typeface="Playfair Display" panose="00000500000000000000"/>
              <a:cs typeface="Playfair Display" panose="00000500000000000000"/>
              <a:sym typeface="Playfair Display" panose="00000500000000000000"/>
            </a:endParaRPr>
          </a:p>
        </p:txBody>
      </p:sp>
      <p:sp>
        <p:nvSpPr>
          <p:cNvPr id="117" name="Google Shape;117;p16"/>
          <p:cNvSpPr txBox="1"/>
          <p:nvPr/>
        </p:nvSpPr>
        <p:spPr>
          <a:xfrm>
            <a:off x="952500" y="3838575"/>
            <a:ext cx="2730549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1A33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Providing high-quality cooking education that empowers students to cook confidently anywhere.</a:t>
            </a:r>
            <a:endParaRPr dirty="0"/>
          </a:p>
        </p:txBody>
      </p:sp>
      <p:sp>
        <p:nvSpPr>
          <p:cNvPr id="118" name="Google Shape;118;p16"/>
          <p:cNvSpPr txBox="1"/>
          <p:nvPr/>
        </p:nvSpPr>
        <p:spPr>
          <a:xfrm>
            <a:off x="5750956" y="3409950"/>
            <a:ext cx="690086" cy="23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5" b="1" i="0" u="none" strike="noStrike" cap="none">
                <a:solidFill>
                  <a:srgbClr val="02090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Artistry</a:t>
            </a:r>
            <a:endParaRPr lang="en-US" sz="1405" b="1" i="0" u="none" strike="noStrike" cap="none">
              <a:solidFill>
                <a:srgbClr val="020901"/>
              </a:solidFill>
              <a:latin typeface="Playfair Display" panose="00000500000000000000"/>
              <a:ea typeface="Playfair Display" panose="00000500000000000000"/>
              <a:cs typeface="Playfair Display" panose="00000500000000000000"/>
              <a:sym typeface="Playfair Display" panose="00000500000000000000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4730799" y="3838575"/>
            <a:ext cx="2730549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1A33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Encouraging creativity and precision through professional kitchen training and mentorship.</a:t>
            </a:r>
            <a:endParaRPr dirty="0"/>
          </a:p>
        </p:txBody>
      </p:sp>
      <p:sp>
        <p:nvSpPr>
          <p:cNvPr id="120" name="Google Shape;120;p16"/>
          <p:cNvSpPr txBox="1"/>
          <p:nvPr/>
        </p:nvSpPr>
        <p:spPr>
          <a:xfrm>
            <a:off x="9539257" y="3409950"/>
            <a:ext cx="670083" cy="23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5" b="1" i="0" u="none" strike="noStrike" cap="none">
                <a:solidFill>
                  <a:srgbClr val="02090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Success</a:t>
            </a:r>
            <a:endParaRPr lang="en-US" sz="1405" b="1" i="0" u="none" strike="noStrike" cap="none">
              <a:solidFill>
                <a:srgbClr val="020901"/>
              </a:solidFill>
              <a:latin typeface="Playfair Display" panose="00000500000000000000"/>
              <a:ea typeface="Playfair Display" panose="00000500000000000000"/>
              <a:cs typeface="Playfair Display" panose="00000500000000000000"/>
              <a:sym typeface="Playfair Display" panose="00000500000000000000"/>
            </a:endParaRPr>
          </a:p>
        </p:txBody>
      </p:sp>
      <p:sp>
        <p:nvSpPr>
          <p:cNvPr id="121" name="Google Shape;121;p16"/>
          <p:cNvSpPr txBox="1"/>
          <p:nvPr/>
        </p:nvSpPr>
        <p:spPr>
          <a:xfrm>
            <a:off x="8509099" y="3838575"/>
            <a:ext cx="2730549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1A33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Enabling students to turn their culinary passion into a certified professional career.</a:t>
            </a:r>
            <a:endParaRPr dirty="0"/>
          </a:p>
        </p:txBody>
      </p:sp>
      <p:pic>
        <p:nvPicPr>
          <p:cNvPr id="122" name="Google Shape;122;p16" descr="image.png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017662" y="2600325"/>
            <a:ext cx="60007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 descr="image.png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5886450" y="2600325"/>
            <a:ext cx="4191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 descr="image.png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9636174" y="2600325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/>
          <p:nvPr/>
        </p:nvSpPr>
        <p:spPr>
          <a:xfrm>
            <a:off x="571500" y="571500"/>
            <a:ext cx="4870608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2090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Our Teaching Mission</a:t>
            </a:r>
            <a:endParaRPr lang="en-US" sz="3600" b="1" i="0" u="none" strike="noStrike" cap="none">
              <a:solidFill>
                <a:srgbClr val="020901"/>
              </a:solidFill>
              <a:latin typeface="Playfair Display" panose="00000500000000000000"/>
              <a:ea typeface="Playfair Display" panose="00000500000000000000"/>
              <a:cs typeface="Playfair Display" panose="00000500000000000000"/>
              <a:sym typeface="Playfair Display" panose="00000500000000000000"/>
            </a:endParaRPr>
          </a:p>
        </p:txBody>
      </p:sp>
      <p:sp>
        <p:nvSpPr>
          <p:cNvPr id="126" name="Google Shape;126;p16"/>
          <p:cNvSpPr/>
          <p:nvPr/>
        </p:nvSpPr>
        <p:spPr>
          <a:xfrm>
            <a:off x="571500" y="1181100"/>
            <a:ext cx="4638675" cy="38100"/>
          </a:xfrm>
          <a:prstGeom prst="rect">
            <a:avLst/>
          </a:prstGeom>
          <a:solidFill>
            <a:srgbClr val="628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17" grpId="0"/>
      <p:bldP spid="118" grpId="0"/>
      <p:bldP spid="119" grpId="0"/>
      <p:bldP spid="120" grpId="0"/>
      <p:bldP spid="1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DFBA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7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 txBox="1"/>
          <p:nvPr/>
        </p:nvSpPr>
        <p:spPr>
          <a:xfrm>
            <a:off x="1047750" y="2943225"/>
            <a:ext cx="490537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1A33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Expert Chefs:</a:t>
            </a:r>
            <a:r>
              <a:rPr lang="en-US" sz="1500" b="0" i="0" u="none" strike="noStrike" cap="none" dirty="0">
                <a:solidFill>
                  <a:srgbClr val="1A33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Learn from experienced chefs with years of real-world kitchen knowledge.</a:t>
            </a:r>
            <a:endParaRPr dirty="0"/>
          </a:p>
        </p:txBody>
      </p:sp>
      <p:sp>
        <p:nvSpPr>
          <p:cNvPr id="133" name="Google Shape;133;p17"/>
          <p:cNvSpPr txBox="1"/>
          <p:nvPr/>
        </p:nvSpPr>
        <p:spPr>
          <a:xfrm>
            <a:off x="6715125" y="2943225"/>
            <a:ext cx="490537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1A33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Flexible Timing:</a:t>
            </a:r>
            <a:r>
              <a:rPr lang="en-US" sz="1500" b="0" i="0" u="none" strike="noStrike" cap="none" dirty="0">
                <a:solidFill>
                  <a:srgbClr val="1A33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Learn at your own pace with schedules designed to fit your busy lifestyle.</a:t>
            </a:r>
            <a:endParaRPr dirty="0"/>
          </a:p>
        </p:txBody>
      </p:sp>
      <p:sp>
        <p:nvSpPr>
          <p:cNvPr id="134" name="Google Shape;134;p17"/>
          <p:cNvSpPr txBox="1"/>
          <p:nvPr/>
        </p:nvSpPr>
        <p:spPr>
          <a:xfrm>
            <a:off x="1047750" y="3933825"/>
            <a:ext cx="490537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1A33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All Skill Levels:</a:t>
            </a:r>
            <a:r>
              <a:rPr lang="en-US" sz="1500" b="0" i="0" u="none" strike="noStrike" cap="none" dirty="0">
                <a:solidFill>
                  <a:srgbClr val="1A33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Courses available from foundational basics to expert professional training.</a:t>
            </a:r>
            <a:endParaRPr dirty="0"/>
          </a:p>
        </p:txBody>
      </p:sp>
      <p:sp>
        <p:nvSpPr>
          <p:cNvPr id="135" name="Google Shape;135;p17"/>
          <p:cNvSpPr txBox="1"/>
          <p:nvPr/>
        </p:nvSpPr>
        <p:spPr>
          <a:xfrm>
            <a:off x="6715125" y="3933825"/>
            <a:ext cx="490537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1A33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Certification:</a:t>
            </a:r>
            <a:r>
              <a:rPr lang="en-US" sz="1500" b="0" i="0" u="none" strike="noStrike" cap="none">
                <a:solidFill>
                  <a:srgbClr val="1A33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Pass the test and earn a professional certificate after course completion.</a:t>
            </a:r>
            <a:endParaRPr lang="en-US" sz="1500" b="0" i="0" u="none" strike="noStrike" cap="none">
              <a:solidFill>
                <a:srgbClr val="1A33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pic>
        <p:nvPicPr>
          <p:cNvPr id="136" name="Google Shape;136;p17" descr="image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71500" y="2981325"/>
            <a:ext cx="200025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 descr="image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238875" y="2981325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 descr="image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71500" y="3971925"/>
            <a:ext cx="257175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 descr="image.png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238875" y="3971925"/>
            <a:ext cx="171450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7"/>
          <p:cNvSpPr txBox="1"/>
          <p:nvPr/>
        </p:nvSpPr>
        <p:spPr>
          <a:xfrm>
            <a:off x="571500" y="571500"/>
            <a:ext cx="4990623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2090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Why Choose Culinara?</a:t>
            </a:r>
            <a:endParaRPr lang="en-US" sz="3600" b="1" i="0" u="none" strike="noStrike" cap="none">
              <a:solidFill>
                <a:srgbClr val="020901"/>
              </a:solidFill>
              <a:latin typeface="Playfair Display" panose="00000500000000000000"/>
              <a:ea typeface="Playfair Display" panose="00000500000000000000"/>
              <a:cs typeface="Playfair Display" panose="00000500000000000000"/>
              <a:sym typeface="Playfair Display" panose="00000500000000000000"/>
            </a:endParaRPr>
          </a:p>
        </p:txBody>
      </p:sp>
      <p:sp>
        <p:nvSpPr>
          <p:cNvPr id="141" name="Google Shape;141;p17"/>
          <p:cNvSpPr/>
          <p:nvPr/>
        </p:nvSpPr>
        <p:spPr>
          <a:xfrm>
            <a:off x="571500" y="1181100"/>
            <a:ext cx="4752975" cy="38100"/>
          </a:xfrm>
          <a:prstGeom prst="rect">
            <a:avLst/>
          </a:prstGeom>
          <a:solidFill>
            <a:srgbClr val="628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33" grpId="0"/>
      <p:bldP spid="134" grpId="0"/>
      <p:bldP spid="1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DFBA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8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/>
          <p:nvPr/>
        </p:nvSpPr>
        <p:spPr>
          <a:xfrm>
            <a:off x="5619750" y="2292697"/>
            <a:ext cx="952500" cy="47625"/>
          </a:xfrm>
          <a:prstGeom prst="rect">
            <a:avLst/>
          </a:prstGeom>
          <a:solidFill>
            <a:srgbClr val="628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8" name="Google Shape;148;p18"/>
          <p:cNvSpPr txBox="1"/>
          <p:nvPr/>
        </p:nvSpPr>
        <p:spPr>
          <a:xfrm>
            <a:off x="2165508" y="2626072"/>
            <a:ext cx="7860982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 dirty="0">
                <a:solidFill>
                  <a:srgbClr val="02090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Our Training Programs</a:t>
            </a:r>
            <a:endParaRPr dirty="0"/>
          </a:p>
        </p:txBody>
      </p:sp>
      <p:sp>
        <p:nvSpPr>
          <p:cNvPr id="149" name="Google Shape;149;p18"/>
          <p:cNvSpPr txBox="1"/>
          <p:nvPr/>
        </p:nvSpPr>
        <p:spPr>
          <a:xfrm>
            <a:off x="571500" y="3730972"/>
            <a:ext cx="11049000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rgbClr val="4A6331"/>
                </a:solidFill>
                <a:latin typeface="Poppins Light" panose="00000400000000000000"/>
                <a:ea typeface="Poppins Light" panose="00000400000000000000"/>
                <a:cs typeface="Poppins Light" panose="00000400000000000000"/>
                <a:sym typeface="Poppins Light" panose="00000400000000000000"/>
              </a:rPr>
              <a:t>Diverse modules designed to refine your skills in home cooking, baking, and professional management.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DFBA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9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9" descr="image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381750" y="2038350"/>
            <a:ext cx="523875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 txBox="1"/>
          <p:nvPr/>
        </p:nvSpPr>
        <p:spPr>
          <a:xfrm>
            <a:off x="571500" y="2212301"/>
            <a:ext cx="55006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02090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Foundation for Beginners</a:t>
            </a:r>
            <a:endParaRPr sz="2800" dirty="0"/>
          </a:p>
        </p:txBody>
      </p:sp>
      <p:sp>
        <p:nvSpPr>
          <p:cNvPr id="157" name="Google Shape;157;p19"/>
          <p:cNvSpPr txBox="1"/>
          <p:nvPr/>
        </p:nvSpPr>
        <p:spPr>
          <a:xfrm>
            <a:off x="571500" y="2805112"/>
            <a:ext cx="5238750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1A33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Perfect for those just starting! This course covers the essentials of healthy daily meals and foundational techniques.</a:t>
            </a:r>
            <a:endParaRPr sz="1600" dirty="0"/>
          </a:p>
        </p:txBody>
      </p:sp>
      <p:sp>
        <p:nvSpPr>
          <p:cNvPr id="158" name="Google Shape;158;p19"/>
          <p:cNvSpPr txBox="1"/>
          <p:nvPr/>
        </p:nvSpPr>
        <p:spPr>
          <a:xfrm>
            <a:off x="571500" y="5014912"/>
            <a:ext cx="523875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628141"/>
                </a:solidFill>
                <a:latin typeface="Poppins SemiBold" panose="00000500000000000000"/>
                <a:ea typeface="Poppins SemiBold" panose="00000500000000000000"/>
                <a:cs typeface="Poppins SemiBold" panose="00000500000000000000"/>
                <a:sym typeface="Poppins SemiBold" panose="00000500000000000000"/>
              </a:rPr>
              <a:t>Duration: 6 Weeks</a:t>
            </a:r>
            <a:endParaRPr sz="1800" dirty="0"/>
          </a:p>
        </p:txBody>
      </p:sp>
      <p:pic>
        <p:nvPicPr>
          <p:cNvPr id="159" name="Google Shape;159;p19" descr="image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429375" y="2085975"/>
            <a:ext cx="514350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 txBox="1"/>
          <p:nvPr/>
        </p:nvSpPr>
        <p:spPr>
          <a:xfrm>
            <a:off x="676275" y="3996498"/>
            <a:ext cx="857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1A33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•</a:t>
            </a:r>
            <a:endParaRPr dirty="0"/>
          </a:p>
        </p:txBody>
      </p:sp>
      <p:sp>
        <p:nvSpPr>
          <p:cNvPr id="161" name="Google Shape;161;p19"/>
          <p:cNvSpPr txBox="1"/>
          <p:nvPr/>
        </p:nvSpPr>
        <p:spPr>
          <a:xfrm>
            <a:off x="762000" y="3910012"/>
            <a:ext cx="5048250" cy="393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1A33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Essential knife skills and safety.</a:t>
            </a:r>
            <a:endParaRPr sz="1600" dirty="0"/>
          </a:p>
        </p:txBody>
      </p:sp>
      <p:sp>
        <p:nvSpPr>
          <p:cNvPr id="162" name="Google Shape;162;p19"/>
          <p:cNvSpPr txBox="1"/>
          <p:nvPr/>
        </p:nvSpPr>
        <p:spPr>
          <a:xfrm>
            <a:off x="676275" y="4316158"/>
            <a:ext cx="857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1A33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•</a:t>
            </a:r>
            <a:endParaRPr dirty="0"/>
          </a:p>
        </p:txBody>
      </p:sp>
      <p:sp>
        <p:nvSpPr>
          <p:cNvPr id="163" name="Google Shape;163;p19"/>
          <p:cNvSpPr txBox="1"/>
          <p:nvPr/>
        </p:nvSpPr>
        <p:spPr>
          <a:xfrm>
            <a:off x="762000" y="4214812"/>
            <a:ext cx="5048250" cy="393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1A33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Understanding fresh ingredients.</a:t>
            </a:r>
            <a:endParaRPr sz="1600" dirty="0"/>
          </a:p>
        </p:txBody>
      </p:sp>
      <p:sp>
        <p:nvSpPr>
          <p:cNvPr id="164" name="Google Shape;164;p19"/>
          <p:cNvSpPr txBox="1"/>
          <p:nvPr/>
        </p:nvSpPr>
        <p:spPr>
          <a:xfrm>
            <a:off x="655864" y="4598194"/>
            <a:ext cx="857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1A33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•</a:t>
            </a:r>
            <a:endParaRPr dirty="0"/>
          </a:p>
        </p:txBody>
      </p:sp>
      <p:sp>
        <p:nvSpPr>
          <p:cNvPr id="165" name="Google Shape;165;p19"/>
          <p:cNvSpPr txBox="1"/>
          <p:nvPr/>
        </p:nvSpPr>
        <p:spPr>
          <a:xfrm>
            <a:off x="762000" y="4519612"/>
            <a:ext cx="5048250" cy="393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1A33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Simple, nutritious 30-minute meals.</a:t>
            </a:r>
            <a:endParaRPr sz="1600" dirty="0"/>
          </a:p>
        </p:txBody>
      </p:sp>
      <p:sp>
        <p:nvSpPr>
          <p:cNvPr id="166" name="Google Shape;166;p19"/>
          <p:cNvSpPr txBox="1"/>
          <p:nvPr/>
        </p:nvSpPr>
        <p:spPr>
          <a:xfrm>
            <a:off x="571500" y="571500"/>
            <a:ext cx="4580572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2090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Basic Home Cooking</a:t>
            </a:r>
            <a:endParaRPr lang="en-US" sz="3600" b="1" i="0" u="none" strike="noStrike" cap="none">
              <a:solidFill>
                <a:srgbClr val="020901"/>
              </a:solidFill>
              <a:latin typeface="Playfair Display" panose="00000500000000000000"/>
              <a:ea typeface="Playfair Display" panose="00000500000000000000"/>
              <a:cs typeface="Playfair Display" panose="00000500000000000000"/>
              <a:sym typeface="Playfair Display" panose="00000500000000000000"/>
            </a:endParaRPr>
          </a:p>
        </p:txBody>
      </p:sp>
      <p:sp>
        <p:nvSpPr>
          <p:cNvPr id="167" name="Google Shape;167;p19"/>
          <p:cNvSpPr/>
          <p:nvPr/>
        </p:nvSpPr>
        <p:spPr>
          <a:xfrm>
            <a:off x="571500" y="1181100"/>
            <a:ext cx="4362450" cy="38100"/>
          </a:xfrm>
          <a:prstGeom prst="rect">
            <a:avLst/>
          </a:prstGeom>
          <a:solidFill>
            <a:srgbClr val="628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/>
      <p:bldP spid="158" grpId="0"/>
      <p:bldP spid="160" grpId="0"/>
      <p:bldP spid="161" grpId="0"/>
      <p:bldP spid="162" grpId="0"/>
      <p:bldP spid="163" grpId="0"/>
      <p:bldP spid="164" grpId="0"/>
      <p:bldP spid="16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DFBA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0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0"/>
          <p:cNvSpPr txBox="1"/>
          <p:nvPr/>
        </p:nvSpPr>
        <p:spPr>
          <a:xfrm>
            <a:off x="571500" y="945802"/>
            <a:ext cx="4110513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02090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Baking &amp; Desserts</a:t>
            </a:r>
            <a:endParaRPr dirty="0"/>
          </a:p>
        </p:txBody>
      </p:sp>
      <p:sp>
        <p:nvSpPr>
          <p:cNvPr id="174" name="Google Shape;174;p20"/>
          <p:cNvSpPr/>
          <p:nvPr/>
        </p:nvSpPr>
        <p:spPr>
          <a:xfrm>
            <a:off x="571500" y="1555402"/>
            <a:ext cx="3914775" cy="38100"/>
          </a:xfrm>
          <a:prstGeom prst="rect">
            <a:avLst/>
          </a:prstGeom>
          <a:solidFill>
            <a:srgbClr val="628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5" name="Google Shape;175;p20"/>
          <p:cNvSpPr txBox="1"/>
          <p:nvPr/>
        </p:nvSpPr>
        <p:spPr>
          <a:xfrm>
            <a:off x="571500" y="1974502"/>
            <a:ext cx="520065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02090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The Science of Sweets</a:t>
            </a:r>
            <a:endParaRPr sz="2800" dirty="0"/>
          </a:p>
        </p:txBody>
      </p:sp>
      <p:sp>
        <p:nvSpPr>
          <p:cNvPr id="176" name="Google Shape;176;p20"/>
          <p:cNvSpPr txBox="1"/>
          <p:nvPr/>
        </p:nvSpPr>
        <p:spPr>
          <a:xfrm>
            <a:off x="571500" y="2403127"/>
            <a:ext cx="4953000" cy="15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1A33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Master the delicate art of baking. From artisan breads to sophisticated </a:t>
            </a:r>
            <a:r>
              <a:rPr lang="en-US" sz="1600" dirty="0">
                <a:solidFill>
                  <a:srgbClr val="1A33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F</a:t>
            </a:r>
            <a:r>
              <a:rPr lang="en-US" sz="1600" b="0" i="0" u="none" strike="noStrike" cap="none" dirty="0">
                <a:solidFill>
                  <a:srgbClr val="1A33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rench pastries, we teach you the chemistry behind the perfect rise and texture.</a:t>
            </a:r>
            <a:endParaRPr sz="1600" dirty="0"/>
          </a:p>
        </p:txBody>
      </p:sp>
      <p:sp>
        <p:nvSpPr>
          <p:cNvPr id="177" name="Google Shape;177;p20"/>
          <p:cNvSpPr txBox="1"/>
          <p:nvPr/>
        </p:nvSpPr>
        <p:spPr>
          <a:xfrm>
            <a:off x="571500" y="5317777"/>
            <a:ext cx="49530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4A6331"/>
                </a:solidFill>
                <a:latin typeface="Poppins SemiBold" panose="00000500000000000000"/>
                <a:ea typeface="Poppins SemiBold" panose="00000500000000000000"/>
                <a:cs typeface="Poppins SemiBold" panose="00000500000000000000"/>
                <a:sym typeface="Poppins SemiBold" panose="00000500000000000000"/>
              </a:rPr>
              <a:t>Duration: 8 Weeks</a:t>
            </a:r>
            <a:endParaRPr dirty="0">
              <a:solidFill>
                <a:srgbClr val="4A6331"/>
              </a:solidFill>
            </a:endParaRPr>
          </a:p>
        </p:txBody>
      </p:sp>
      <p:pic>
        <p:nvPicPr>
          <p:cNvPr id="178" name="Google Shape;178;p20" descr="image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0"/>
          <p:cNvSpPr txBox="1"/>
          <p:nvPr/>
        </p:nvSpPr>
        <p:spPr>
          <a:xfrm>
            <a:off x="771525" y="4065843"/>
            <a:ext cx="4953000" cy="393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1A33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Artisan Bread Techniques</a:t>
            </a:r>
            <a:endParaRPr sz="1600" dirty="0"/>
          </a:p>
        </p:txBody>
      </p:sp>
      <p:sp>
        <p:nvSpPr>
          <p:cNvPr id="180" name="Google Shape;180;p20"/>
          <p:cNvSpPr txBox="1"/>
          <p:nvPr/>
        </p:nvSpPr>
        <p:spPr>
          <a:xfrm>
            <a:off x="771525" y="4370643"/>
            <a:ext cx="4953000" cy="393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1A33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Delicate Pastry Science</a:t>
            </a:r>
            <a:endParaRPr sz="1600" dirty="0"/>
          </a:p>
        </p:txBody>
      </p:sp>
      <p:sp>
        <p:nvSpPr>
          <p:cNvPr id="181" name="Google Shape;181;p20"/>
          <p:cNvSpPr txBox="1"/>
          <p:nvPr/>
        </p:nvSpPr>
        <p:spPr>
          <a:xfrm>
            <a:off x="771525" y="4675443"/>
            <a:ext cx="4953000" cy="393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1A33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Gourmet Plating for Desserts</a:t>
            </a:r>
            <a:endParaRPr sz="1600"/>
          </a:p>
        </p:txBody>
      </p:sp>
      <p:pic>
        <p:nvPicPr>
          <p:cNvPr id="182" name="Google Shape;182;p20" descr="image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71500" y="4154997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 descr="image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71500" y="4483975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 descr="image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75582" y="4788774"/>
            <a:ext cx="171450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176" grpId="0"/>
      <p:bldP spid="177" grpId="0"/>
      <p:bldP spid="179" grpId="0"/>
      <p:bldP spid="180" grpId="0"/>
      <p:bldP spid="18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3807</Words>
  <Application>WPS Presentation</Application>
  <PresentationFormat>Widescreen</PresentationFormat>
  <Paragraphs>186</Paragraphs>
  <Slides>17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0" baseType="lpstr">
      <vt:lpstr>Arial</vt:lpstr>
      <vt:lpstr>SimSun</vt:lpstr>
      <vt:lpstr>Wingdings</vt:lpstr>
      <vt:lpstr>Arial</vt:lpstr>
      <vt:lpstr>Calibri</vt:lpstr>
      <vt:lpstr>Playfair Display</vt:lpstr>
      <vt:lpstr>Poppins Light</vt:lpstr>
      <vt:lpstr>Poppins Light</vt:lpstr>
      <vt:lpstr>Poppins</vt:lpstr>
      <vt:lpstr>Poppins SemiBold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MS Ansari</cp:lastModifiedBy>
  <cp:revision>3</cp:revision>
  <dcterms:created xsi:type="dcterms:W3CDTF">2026-01-04T17:37:57Z</dcterms:created>
  <dcterms:modified xsi:type="dcterms:W3CDTF">2026-01-04T17:38:27Z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CBD5A523081B4B62A8B65539EDD6AD4A_12</vt:lpwstr>
  </property>
  <property fmtid="{D5CDD505-2E9C-101B-9397-08002B2CF9AE}" pid="3" name="KSOProductBuildVer">
    <vt:lpwstr>1033-12.2.0.23196</vt:lpwstr>
  </property>
</Properties>
</file>